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4"/>
  </p:notesMasterIdLst>
  <p:handoutMasterIdLst>
    <p:handoutMasterId r:id="rId55"/>
  </p:handoutMasterIdLst>
  <p:sldIdLst>
    <p:sldId id="341" r:id="rId5"/>
    <p:sldId id="490" r:id="rId6"/>
    <p:sldId id="472" r:id="rId7"/>
    <p:sldId id="420" r:id="rId8"/>
    <p:sldId id="489" r:id="rId9"/>
    <p:sldId id="422" r:id="rId10"/>
    <p:sldId id="423" r:id="rId11"/>
    <p:sldId id="491" r:id="rId12"/>
    <p:sldId id="377" r:id="rId13"/>
    <p:sldId id="448" r:id="rId14"/>
    <p:sldId id="492" r:id="rId15"/>
    <p:sldId id="372" r:id="rId16"/>
    <p:sldId id="387" r:id="rId17"/>
    <p:sldId id="516" r:id="rId18"/>
    <p:sldId id="517" r:id="rId19"/>
    <p:sldId id="454" r:id="rId20"/>
    <p:sldId id="493" r:id="rId21"/>
    <p:sldId id="520" r:id="rId22"/>
    <p:sldId id="466" r:id="rId23"/>
    <p:sldId id="519" r:id="rId24"/>
    <p:sldId id="521" r:id="rId25"/>
    <p:sldId id="524" r:id="rId26"/>
    <p:sldId id="523" r:id="rId27"/>
    <p:sldId id="498" r:id="rId28"/>
    <p:sldId id="469" r:id="rId29"/>
    <p:sldId id="522" r:id="rId30"/>
    <p:sldId id="500" r:id="rId31"/>
    <p:sldId id="365" r:id="rId32"/>
    <p:sldId id="406" r:id="rId33"/>
    <p:sldId id="442" r:id="rId34"/>
    <p:sldId id="510" r:id="rId35"/>
    <p:sldId id="511" r:id="rId36"/>
    <p:sldId id="512" r:id="rId37"/>
    <p:sldId id="509" r:id="rId38"/>
    <p:sldId id="439" r:id="rId39"/>
    <p:sldId id="513" r:id="rId40"/>
    <p:sldId id="474" r:id="rId41"/>
    <p:sldId id="430" r:id="rId42"/>
    <p:sldId id="428" r:id="rId43"/>
    <p:sldId id="501" r:id="rId44"/>
    <p:sldId id="506" r:id="rId45"/>
    <p:sldId id="416" r:id="rId46"/>
    <p:sldId id="414" r:id="rId47"/>
    <p:sldId id="412" r:id="rId48"/>
    <p:sldId id="503" r:id="rId49"/>
    <p:sldId id="504" r:id="rId50"/>
    <p:sldId id="446" r:id="rId51"/>
    <p:sldId id="514" r:id="rId52"/>
    <p:sldId id="464" r:id="rId5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7C7C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 snapToGrid="0">
      <p:cViewPr varScale="1">
        <p:scale>
          <a:sx n="60" d="100"/>
          <a:sy n="60" d="100"/>
        </p:scale>
        <p:origin x="342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7197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8979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6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42117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99462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0813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323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Budapest, Hungary – 07 - 10 June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SP-220671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911030" TargetMode="External"/><Relationship Id="rId13" Type="http://schemas.openxmlformats.org/officeDocument/2006/relationships/hyperlink" Target="https://www.3gpp.org/ftp/tsg_ct/TSG_CT/TSGC_96_Budapest/Docs/CP-221102.zip" TargetMode="External"/><Relationship Id="rId3" Type="http://schemas.openxmlformats.org/officeDocument/2006/relationships/hyperlink" Target="https://www.3gpp.org/ftp/tsg_ct/TSG_CT/TSGC_96_Budapest/Docs/CP-221086.zip" TargetMode="External"/><Relationship Id="rId7" Type="http://schemas.openxmlformats.org/officeDocument/2006/relationships/hyperlink" Target="https://www.3gpp.org/ftp/tsg_ct/TSG_CT/TSGC_96_Budapest/Docs/CP-221089.zip" TargetMode="External"/><Relationship Id="rId12" Type="http://schemas.openxmlformats.org/officeDocument/2006/relationships/hyperlink" Target="https://portal.3gpp.org/desktopmodules/WorkItem/WorkItemDetails.aspx?workitemId=880042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890001" TargetMode="External"/><Relationship Id="rId11" Type="http://schemas.openxmlformats.org/officeDocument/2006/relationships/hyperlink" Target="https://www.3gpp.org/ftp/tsg_ct/TSG_CT/TSGC_96_Budapest/Docs/CP-221101.zip" TargetMode="External"/><Relationship Id="rId5" Type="http://schemas.openxmlformats.org/officeDocument/2006/relationships/hyperlink" Target="https://www.3gpp.org/ftp/tsg_ct/TSG_CT/TSGC_96_Budapest/Docs/CP-221087.zip" TargetMode="External"/><Relationship Id="rId10" Type="http://schemas.openxmlformats.org/officeDocument/2006/relationships/hyperlink" Target="https://portal.3gpp.org/desktopmodules/WorkItem/WorkItemDetails.aspx?workitemId=900038" TargetMode="External"/><Relationship Id="rId4" Type="http://schemas.openxmlformats.org/officeDocument/2006/relationships/hyperlink" Target="https://portal.3gpp.org/desktopmodules/WorkItem/WorkItemDetails.aspx?workitemId=900030" TargetMode="External"/><Relationship Id="rId9" Type="http://schemas.openxmlformats.org/officeDocument/2006/relationships/hyperlink" Target="https://www.3gpp.org/ftp/tsg_ct/TSG_CT/TSGC_96_Budapest/Docs/CP-221092.zip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900038" TargetMode="External"/><Relationship Id="rId13" Type="http://schemas.openxmlformats.org/officeDocument/2006/relationships/hyperlink" Target="https://portal.3gpp.org/desktopmodules/WorkItem/WorkItemDetails.aspx?workitemId=880042" TargetMode="External"/><Relationship Id="rId3" Type="http://schemas.openxmlformats.org/officeDocument/2006/relationships/hyperlink" Target="https://www.3gpp.org/ftp/tsg_ct/TSG_CT/TSGC_96_Budapest/Docs/CP-221103.zip" TargetMode="External"/><Relationship Id="rId7" Type="http://schemas.openxmlformats.org/officeDocument/2006/relationships/hyperlink" Target="https://www.3gpp.org/ftp/tsg_ct/TSG_CT/TSGC_96_Budapest/Docs/CP-221112.zip" TargetMode="External"/><Relationship Id="rId12" Type="http://schemas.openxmlformats.org/officeDocument/2006/relationships/hyperlink" Target="https://www.3gpp.org/ftp/tsg_ct/TSG_CT/TSGC_96_Budapest/Docs/CP-221177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30019" TargetMode="External"/><Relationship Id="rId11" Type="http://schemas.openxmlformats.org/officeDocument/2006/relationships/hyperlink" Target="https://www.3gpp.org/ftp/tsg_ct/TSG_CT/TSGC_96_Budapest/Docs/CP-221175.zip" TargetMode="External"/><Relationship Id="rId5" Type="http://schemas.openxmlformats.org/officeDocument/2006/relationships/hyperlink" Target="https://www.3gpp.org/ftp/tsg_ct/TSG_CT/TSGC_96_Budapest/Docs/CP-221110.zip" TargetMode="External"/><Relationship Id="rId10" Type="http://schemas.openxmlformats.org/officeDocument/2006/relationships/hyperlink" Target="https://portal.3gpp.org/desktopmodules/WorkItem/WorkItemDetails.aspx?workitemId=890035" TargetMode="External"/><Relationship Id="rId4" Type="http://schemas.openxmlformats.org/officeDocument/2006/relationships/hyperlink" Target="https://portal.3gpp.org/desktopmodules/WorkItem/WorkItemDetails.aspx?workitemId=960051" TargetMode="External"/><Relationship Id="rId9" Type="http://schemas.openxmlformats.org/officeDocument/2006/relationships/hyperlink" Target="https://www.3gpp.org/ftp/tsg_ct/TSG_CT/TSGC_96_Budapest/Docs/CP-221169.zip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6_Budapest/Docs/CP-221179.zip" TargetMode="External"/><Relationship Id="rId7" Type="http://schemas.openxmlformats.org/officeDocument/2006/relationships/hyperlink" Target="https://www.3gpp.org/ftp/tsg_ct/TSG_CT/TSGC_96_Budapest/Docs/CP-221187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00030" TargetMode="External"/><Relationship Id="rId5" Type="http://schemas.openxmlformats.org/officeDocument/2006/relationships/hyperlink" Target="https://www.3gpp.org/ftp/tsg_ct/TSG_CT/TSGC_96_Budapest/Docs/CP-221181.zip" TargetMode="External"/><Relationship Id="rId4" Type="http://schemas.openxmlformats.org/officeDocument/2006/relationships/hyperlink" Target="https://portal.3gpp.org/desktopmodules/WorkItem/WorkItemDetails.aspx?workitemId=920049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6_Budapest/Docs/CP-221350.zip" TargetMode="External"/><Relationship Id="rId3" Type="http://schemas.openxmlformats.org/officeDocument/2006/relationships/hyperlink" Target="https://www.3gpp.org/ftp/tsg_ct/TSG_CT/TSGC_96_Budapest/Docs/CP-221326.zip" TargetMode="External"/><Relationship Id="rId7" Type="http://schemas.openxmlformats.org/officeDocument/2006/relationships/hyperlink" Target="https://www.3gpp.org/ftp/tsg_ct/TSG_CT/TSGC_96_Budapest/Docs/CP-221332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6_Budapest/Docs/CP-221331.zip" TargetMode="External"/><Relationship Id="rId5" Type="http://schemas.openxmlformats.org/officeDocument/2006/relationships/hyperlink" Target="https://www.3gpp.org/ftp/tsg_ct/TSG_CT/TSGC_96_Budapest/Docs/CP-221330.zip" TargetMode="External"/><Relationship Id="rId4" Type="http://schemas.openxmlformats.org/officeDocument/2006/relationships/hyperlink" Target="https://www.3gpp.org/ftp/tsg_ct/TSG_CT/TSGC_96_Budapest/Docs/CP-221329.zip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6_Budapest/Docs/CP-221083.zip" TargetMode="External"/><Relationship Id="rId7" Type="http://schemas.openxmlformats.org/officeDocument/2006/relationships/hyperlink" Target="https://www.3gpp.org/ftp/tsg_ct/TSG_CT/TSGC_96_Budapest/Docs/CP-22132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6_Budapest/Docs/CP-221271.zip" TargetMode="External"/><Relationship Id="rId5" Type="http://schemas.openxmlformats.org/officeDocument/2006/relationships/hyperlink" Target="https://www.3gpp.org/ftp/tsg_ct/TSG_CT/TSGC_96_Budapest/Docs/CP-221268.zip" TargetMode="External"/><Relationship Id="rId4" Type="http://schemas.openxmlformats.org/officeDocument/2006/relationships/hyperlink" Target="https://www.3gpp.org/ftp/tsg_ct/TSG_CT/TSGC_96_Budapest/Docs/CP-221266.zip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6_Budapest/Docs/CP-221106.zip" TargetMode="External"/><Relationship Id="rId7" Type="http://schemas.openxmlformats.org/officeDocument/2006/relationships/hyperlink" Target="https://www.3gpp.org/ftp/tsg_ct/TSG_CT/TSGC_96_Budapest/Docs/CP-221327.zip" TargetMode="External"/><Relationship Id="rId2" Type="http://schemas.openxmlformats.org/officeDocument/2006/relationships/hyperlink" Target="https://www.3gpp.org/ftp/tsg_ct/TSG_CT/TSGC_96_Budapest/Docs/CP-22108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6_Budapest/Docs/CP-221274.zip" TargetMode="External"/><Relationship Id="rId5" Type="http://schemas.openxmlformats.org/officeDocument/2006/relationships/hyperlink" Target="https://www.3gpp.org/ftp/tsg_ct/TSG_CT/TSGC_96_Budapest/Docs/CP-221273.zip" TargetMode="External"/><Relationship Id="rId4" Type="http://schemas.openxmlformats.org/officeDocument/2006/relationships/hyperlink" Target="https://www.3gpp.org/ftp/tsg_ct/TSG_CT/TSGC_96_Budapest/Docs/CP-221265.zip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6_Budapest/Docs/CP-221097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96_Budapest/Docs/CP-221098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6_Budapest/Docs/CP-221082.zip" TargetMode="External"/><Relationship Id="rId3" Type="http://schemas.openxmlformats.org/officeDocument/2006/relationships/hyperlink" Target="https://www.3gpp.org/ftp/tsg_ct/TSG_CT/TSGC_96_Budapest/Docs/CP-221077.zip" TargetMode="External"/><Relationship Id="rId7" Type="http://schemas.openxmlformats.org/officeDocument/2006/relationships/hyperlink" Target="https://www.3gpp.org/ftp/tsg_ct/TSG_CT/TSGC_96_Budapest/Docs/CP-221081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6_Budapest/Docs/CP-221080.zip" TargetMode="External"/><Relationship Id="rId5" Type="http://schemas.openxmlformats.org/officeDocument/2006/relationships/hyperlink" Target="https://www.3gpp.org/ftp/tsg_ct/TSG_CT/TSGC_96_Budapest/Docs/CP-221079.zip" TargetMode="External"/><Relationship Id="rId4" Type="http://schemas.openxmlformats.org/officeDocument/2006/relationships/hyperlink" Target="https://www.3gpp.org/ftp/tsg_ct/TSG_CT/TSGC_96_Budapest/Docs/CP-221078.zip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6_Budapest/Docs/CP-221099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6_Budapest/Docs/CP-221192.zip" TargetMode="External"/><Relationship Id="rId5" Type="http://schemas.openxmlformats.org/officeDocument/2006/relationships/hyperlink" Target="https://www.3gpp.org/ftp/tsg_ct/TSG_CT/TSGC_96_Budapest/Docs/CP-221191.zip" TargetMode="External"/><Relationship Id="rId4" Type="http://schemas.openxmlformats.org/officeDocument/2006/relationships/hyperlink" Target="https://www.3gpp.org/ftp/tsg_ct/TSG_CT/TSGC_96_Budapest/Docs/CP-221100.zip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7448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SA#96</a:t>
            </a:r>
            <a:br>
              <a:rPr lang="en-US" altLang="en-US" dirty="0"/>
            </a:br>
            <a:r>
              <a:rPr lang="en-US" altLang="en-US" sz="3200" dirty="0"/>
              <a:t>Budapest, Hungary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565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508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370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23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6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598137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17 (12 at CT#95e)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 FASMO CRs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64AEFC0-1401-4811-9A1E-B58EC4D3B8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337" y="2275352"/>
            <a:ext cx="4584589" cy="408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598136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60 (120)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 FASMO CRs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130C752-E9B6-4742-AFDA-3991E3129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336" y="2275353"/>
            <a:ext cx="5368963" cy="322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7771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15833F-C7CC-4B62-915E-09524D3B9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53FFC2-8F2D-4DE2-B7BF-313BF49F8B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98136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1220 (1275 in previous TSG)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83C711C-692D-42E7-A091-22C357E97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336" y="2275353"/>
            <a:ext cx="5601709" cy="337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68997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0 new SID and </a:t>
            </a:r>
            <a:r>
              <a:rPr lang="en-US" b="1" dirty="0">
                <a:highlight>
                  <a:srgbClr val="FFFF00"/>
                </a:highlight>
                <a:latin typeface="Arial "/>
              </a:rPr>
              <a:t>2 new WIDs </a:t>
            </a:r>
            <a:r>
              <a:rPr lang="en-US" dirty="0">
                <a:latin typeface="Arial "/>
              </a:rPr>
              <a:t>(see Annex)</a:t>
            </a:r>
          </a:p>
          <a:p>
            <a:r>
              <a:rPr lang="en-US" dirty="0">
                <a:latin typeface="Arial "/>
              </a:rPr>
              <a:t>Approved Revised SID/WID</a:t>
            </a:r>
          </a:p>
          <a:p>
            <a:pPr lvl="1"/>
            <a:r>
              <a:rPr lang="en-US" dirty="0">
                <a:latin typeface="Arial "/>
              </a:rPr>
              <a:t>0 new SID and 6 revised WIDs (see Annex)</a:t>
            </a:r>
          </a:p>
          <a:p>
            <a:r>
              <a:rPr lang="en-US" dirty="0">
                <a:latin typeface="Arial "/>
              </a:rPr>
              <a:t>Approved Rel-17 WI Exceptions</a:t>
            </a:r>
          </a:p>
          <a:p>
            <a:pPr lvl="1"/>
            <a:r>
              <a:rPr lang="en-US" b="1" dirty="0">
                <a:highlight>
                  <a:srgbClr val="FFFF00"/>
                </a:highlight>
                <a:latin typeface="Arial "/>
              </a:rPr>
              <a:t>15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7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highlight>
                  <a:srgbClr val="FFFF00"/>
                </a:highlight>
                <a:latin typeface="Arial "/>
              </a:rPr>
              <a:t>1 TS sent for information </a:t>
            </a:r>
          </a:p>
          <a:p>
            <a:pPr lvl="1"/>
            <a:r>
              <a:rPr lang="en-US" dirty="0">
                <a:latin typeface="Arial "/>
              </a:rPr>
              <a:t>10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workplan</a:t>
            </a:r>
            <a:r>
              <a:rPr lang="fr-FR" dirty="0"/>
              <a:t> for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082556" cy="4351338"/>
          </a:xfrm>
        </p:spPr>
        <p:txBody>
          <a:bodyPr/>
          <a:lstStyle/>
          <a:p>
            <a:r>
              <a:rPr lang="fr-FR" dirty="0"/>
              <a:t>Stage 3 </a:t>
            </a:r>
            <a:r>
              <a:rPr lang="fr-FR" dirty="0" err="1"/>
              <a:t>Freeze</a:t>
            </a:r>
            <a:r>
              <a:rPr lang="fr-FR" dirty="0"/>
              <a:t>: March '22 (TSG#95)</a:t>
            </a:r>
          </a:p>
          <a:p>
            <a:r>
              <a:rPr lang="fr-FR" dirty="0" err="1"/>
              <a:t>OpenAPI</a:t>
            </a:r>
            <a:r>
              <a:rPr lang="fr-FR" dirty="0"/>
              <a:t>/ASN.1 </a:t>
            </a:r>
            <a:r>
              <a:rPr lang="fr-FR" dirty="0" err="1"/>
              <a:t>Freeze</a:t>
            </a:r>
            <a:r>
              <a:rPr lang="fr-FR" dirty="0"/>
              <a:t>: </a:t>
            </a:r>
            <a:r>
              <a:rPr lang="fr-FR" dirty="0" err="1"/>
              <a:t>June</a:t>
            </a:r>
            <a:r>
              <a:rPr lang="fr-FR" dirty="0"/>
              <a:t> '22 (TSG#96)</a:t>
            </a:r>
          </a:p>
          <a:p>
            <a:pPr lvl="1"/>
            <a:r>
              <a:rPr lang="fr-FR" dirty="0"/>
              <a:t>Exceptions and </a:t>
            </a:r>
            <a:r>
              <a:rPr lang="fr-FR" dirty="0" err="1"/>
              <a:t>specification</a:t>
            </a:r>
            <a:r>
              <a:rPr lang="fr-FR" dirty="0"/>
              <a:t> </a:t>
            </a:r>
            <a:r>
              <a:rPr lang="fr-FR" dirty="0" err="1"/>
              <a:t>stabilization</a:t>
            </a:r>
            <a:r>
              <a:rPr lang="fr-FR" dirty="0"/>
              <a:t> till Sep '22 (TSG#97)</a:t>
            </a:r>
            <a:endParaRPr lang="fr-FR" sz="1600" dirty="0"/>
          </a:p>
          <a:p>
            <a:pPr lvl="2"/>
            <a:endParaRPr lang="fr-FR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4243501" y="3771708"/>
            <a:ext cx="4297984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236A34-E2BA-47FA-B6D2-8C529E4D36D3}"/>
              </a:ext>
            </a:extLst>
          </p:cNvPr>
          <p:cNvSpPr/>
          <p:nvPr/>
        </p:nvSpPr>
        <p:spPr>
          <a:xfrm>
            <a:off x="2003108" y="3768021"/>
            <a:ext cx="2167189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0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5695185" y="4384922"/>
            <a:ext cx="1274708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June '22</a:t>
            </a:r>
          </a:p>
          <a:p>
            <a:pPr algn="ctr"/>
            <a:r>
              <a:rPr lang="en-US" sz="1138" b="1" dirty="0" err="1"/>
              <a:t>OpenAPI</a:t>
            </a:r>
            <a:r>
              <a:rPr lang="en-US" sz="1138" b="1" dirty="0"/>
              <a:t>/ASN.1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sp>
        <p:nvSpPr>
          <p:cNvPr id="18" name="Chevron 17"/>
          <p:cNvSpPr/>
          <p:nvPr/>
        </p:nvSpPr>
        <p:spPr>
          <a:xfrm>
            <a:off x="2064475" y="5098121"/>
            <a:ext cx="3196397" cy="45561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Rel-17 Stage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4825126" y="4385649"/>
            <a:ext cx="854722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March '22</a:t>
            </a:r>
          </a:p>
          <a:p>
            <a:pPr algn="ctr"/>
            <a:r>
              <a:rPr lang="en-US" sz="1138" b="1" dirty="0"/>
              <a:t>Stage 3 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sp>
        <p:nvSpPr>
          <p:cNvPr id="21" name="Chevron 20"/>
          <p:cNvSpPr/>
          <p:nvPr/>
        </p:nvSpPr>
        <p:spPr>
          <a:xfrm>
            <a:off x="5134062" y="5098121"/>
            <a:ext cx="2325517" cy="455618"/>
          </a:xfrm>
          <a:prstGeom prst="chevron">
            <a:avLst/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</a:rPr>
              <a:t>Rel-17</a:t>
            </a:r>
          </a:p>
          <a:p>
            <a:pPr algn="ctr"/>
            <a:r>
              <a:rPr lang="fr-FR" sz="1100" dirty="0">
                <a:solidFill>
                  <a:schemeClr val="tx1"/>
                </a:solidFill>
              </a:rPr>
              <a:t>Exception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5252725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2533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1133135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dirty="0">
                <a:latin typeface="Arial "/>
              </a:rPr>
              <a:t> 1 approved CR!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b="1" dirty="0">
                <a:highlight>
                  <a:srgbClr val="FFFF00"/>
                </a:highlight>
                <a:latin typeface="Arial "/>
              </a:rPr>
              <a:t>2</a:t>
            </a:r>
            <a:r>
              <a:rPr lang="en-US" dirty="0">
                <a:highlight>
                  <a:srgbClr val="FFFF00"/>
                </a:highlight>
                <a:latin typeface="Arial "/>
              </a:rPr>
              <a:t> </a:t>
            </a:r>
            <a:r>
              <a:rPr lang="en-US" dirty="0">
                <a:latin typeface="Arial "/>
              </a:rPr>
              <a:t>new SID and </a:t>
            </a:r>
            <a:r>
              <a:rPr lang="en-US" b="1" dirty="0">
                <a:highlight>
                  <a:srgbClr val="FFFF00"/>
                </a:highlight>
                <a:latin typeface="Arial "/>
              </a:rPr>
              <a:t>6 WID </a:t>
            </a:r>
            <a:r>
              <a:rPr lang="en-US" dirty="0">
                <a:latin typeface="Arial "/>
              </a:rPr>
              <a:t>(see Annex)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390387E-3DC2-4E5F-A8AA-5AB0E34CBE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807319"/>
            <a:ext cx="3171323" cy="436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3774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0F3F64-2E3D-46B9-B0CE-DD797E41D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Stage 2 </a:t>
            </a:r>
            <a:r>
              <a:rPr lang="fr-FR" dirty="0" err="1"/>
              <a:t>dependency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D3CAE42-686D-402C-8A12-74CA3AF985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400" dirty="0"/>
              <a:t>Feedback from SA WGs required to complete some Rel-17 WIs</a:t>
            </a:r>
          </a:p>
          <a:p>
            <a:pPr lvl="1"/>
            <a:r>
              <a:rPr lang="en-GB" altLang="zh-CN" sz="2000" dirty="0"/>
              <a:t>ID_UAS </a:t>
            </a:r>
          </a:p>
          <a:p>
            <a:pPr lvl="1"/>
            <a:r>
              <a:rPr lang="en-GB" altLang="zh-CN" sz="2000" dirty="0"/>
              <a:t>5MBS</a:t>
            </a:r>
          </a:p>
          <a:p>
            <a:pPr lvl="1"/>
            <a:r>
              <a:rPr lang="en-GB" altLang="zh-CN" sz="2000" dirty="0"/>
              <a:t>EVEX</a:t>
            </a:r>
          </a:p>
          <a:p>
            <a:pPr lvl="1"/>
            <a:r>
              <a:rPr lang="en-GB" sz="2000" dirty="0"/>
              <a:t>5G_ProSe</a:t>
            </a:r>
          </a:p>
          <a:p>
            <a:r>
              <a:rPr lang="fr-FR" sz="2400" dirty="0"/>
              <a:t>CT </a:t>
            </a:r>
            <a:r>
              <a:rPr lang="fr-FR" sz="2400" dirty="0" err="1"/>
              <a:t>LSs</a:t>
            </a:r>
            <a:r>
              <a:rPr lang="fr-FR" sz="2400" dirty="0"/>
              <a:t> </a:t>
            </a:r>
            <a:r>
              <a:rPr lang="fr-FR" sz="2400" dirty="0" err="1"/>
              <a:t>should</a:t>
            </a:r>
            <a:r>
              <a:rPr lang="fr-FR" sz="2400" dirty="0"/>
              <a:t> </a:t>
            </a:r>
            <a:r>
              <a:rPr lang="fr-FR" sz="2400" dirty="0" err="1"/>
              <a:t>be</a:t>
            </a:r>
            <a:r>
              <a:rPr lang="fr-FR" sz="2400" dirty="0"/>
              <a:t> </a:t>
            </a:r>
            <a:r>
              <a:rPr lang="fr-FR" sz="2400" dirty="0" err="1"/>
              <a:t>addressed</a:t>
            </a:r>
            <a:r>
              <a:rPr lang="fr-FR" sz="2400" dirty="0"/>
              <a:t> in </a:t>
            </a:r>
            <a:r>
              <a:rPr lang="fr-FR" sz="2400" dirty="0" err="1"/>
              <a:t>priority</a:t>
            </a:r>
            <a:r>
              <a:rPr lang="fr-FR" sz="2400" dirty="0"/>
              <a:t> at the </a:t>
            </a:r>
            <a:r>
              <a:rPr lang="fr-FR" sz="2400" dirty="0" err="1"/>
              <a:t>next</a:t>
            </a:r>
            <a:r>
              <a:rPr lang="fr-FR" sz="2400" dirty="0"/>
              <a:t> SA WG meetings in August</a:t>
            </a:r>
          </a:p>
          <a:p>
            <a:pPr lvl="1"/>
            <a:r>
              <a:rPr lang="fr-FR" sz="2000" dirty="0"/>
              <a:t>If </a:t>
            </a:r>
            <a:r>
              <a:rPr lang="fr-FR" sz="2000" dirty="0" err="1"/>
              <a:t>needed</a:t>
            </a:r>
            <a:r>
              <a:rPr lang="fr-FR" sz="2000" dirty="0"/>
              <a:t>, </a:t>
            </a:r>
            <a:r>
              <a:rPr lang="fr-FR" sz="2000" dirty="0" err="1"/>
              <a:t>preparation</a:t>
            </a:r>
            <a:r>
              <a:rPr lang="fr-FR" sz="2000" dirty="0"/>
              <a:t> calls can </a:t>
            </a:r>
            <a:r>
              <a:rPr lang="fr-FR" sz="2000" dirty="0" err="1"/>
              <a:t>be</a:t>
            </a:r>
            <a:r>
              <a:rPr lang="fr-FR" sz="2000" dirty="0"/>
              <a:t> set up</a:t>
            </a:r>
          </a:p>
          <a:p>
            <a:r>
              <a:rPr lang="en-GB" sz="2400" dirty="0"/>
              <a:t>See LSs:</a:t>
            </a:r>
          </a:p>
          <a:p>
            <a:pPr lvl="1"/>
            <a:r>
              <a:rPr lang="en-GB" sz="2000" dirty="0"/>
              <a:t>SP-220379: </a:t>
            </a:r>
            <a:r>
              <a:rPr lang="en-US" sz="2000" dirty="0"/>
              <a:t>Priority given to Rel-17 LSs from CT</a:t>
            </a:r>
          </a:p>
          <a:p>
            <a:pPr lvl="1"/>
            <a:r>
              <a:rPr lang="en-US" sz="2000" dirty="0"/>
              <a:t>SP-220380: CT specification on Control Plane based security procedures for 5G </a:t>
            </a:r>
            <a:r>
              <a:rPr lang="en-US" sz="2000" dirty="0" err="1"/>
              <a:t>ProSe</a:t>
            </a:r>
            <a:r>
              <a:rPr lang="en-US" sz="2000" dirty="0"/>
              <a:t> UE-to-network relay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2951384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607EC7-DB72-4564-BCEF-8A376A3D6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WI Exceptions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E471553-179B-4DBD-8A10-6D86C1A6E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Still</a:t>
            </a:r>
            <a:r>
              <a:rPr lang="fr-FR" dirty="0"/>
              <a:t> 15 WI Exceptions</a:t>
            </a:r>
          </a:p>
          <a:p>
            <a:r>
              <a:rPr lang="fr-FR" dirty="0" err="1"/>
              <a:t>Completion</a:t>
            </a:r>
            <a:r>
              <a:rPr lang="fr-FR" dirty="0"/>
              <a:t> date: CT#97</a:t>
            </a:r>
          </a:p>
          <a:p>
            <a:endParaRPr lang="fr-FR" dirty="0"/>
          </a:p>
          <a:p>
            <a:r>
              <a:rPr lang="fr-FR" dirty="0"/>
              <a:t>Of course, CT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still</a:t>
            </a:r>
            <a:r>
              <a:rPr lang="fr-FR" dirty="0"/>
              <a:t> </a:t>
            </a:r>
            <a:r>
              <a:rPr lang="fr-FR" dirty="0" err="1"/>
              <a:t>align</a:t>
            </a:r>
            <a:r>
              <a:rPr lang="fr-FR" dirty="0"/>
              <a:t> stage 3 </a:t>
            </a:r>
            <a:r>
              <a:rPr lang="fr-FR" dirty="0" err="1"/>
              <a:t>specifications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stage 2 </a:t>
            </a:r>
            <a:r>
              <a:rPr lang="fr-FR" dirty="0" err="1"/>
              <a:t>specifications</a:t>
            </a:r>
            <a:r>
              <a:rPr lang="fr-FR" dirty="0"/>
              <a:t> </a:t>
            </a:r>
            <a:r>
              <a:rPr lang="fr-FR" dirty="0" err="1"/>
              <a:t>when</a:t>
            </a:r>
            <a:r>
              <a:rPr lang="fr-FR" dirty="0"/>
              <a:t> </a:t>
            </a:r>
            <a:r>
              <a:rPr lang="fr-FR" dirty="0" err="1"/>
              <a:t>required</a:t>
            </a:r>
            <a:r>
              <a:rPr lang="fr-FR" dirty="0"/>
              <a:t> </a:t>
            </a:r>
            <a:r>
              <a:rPr lang="fr-FR" dirty="0" err="1"/>
              <a:t>whether</a:t>
            </a:r>
            <a:r>
              <a:rPr lang="fr-FR" dirty="0"/>
              <a:t> </a:t>
            </a:r>
            <a:r>
              <a:rPr lang="fr-FR" dirty="0" err="1"/>
              <a:t>there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a WI exception or not</a:t>
            </a:r>
          </a:p>
        </p:txBody>
      </p:sp>
    </p:spTree>
    <p:extLst>
      <p:ext uri="{BB962C8B-B14F-4D97-AF65-F5344CB8AC3E}">
        <p14:creationId xmlns:p14="http://schemas.microsoft.com/office/powerpoint/2010/main" val="1257079874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620F55-9B30-4B6B-9A61-BE01BFEB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More…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26F1C72-32D7-4CE8-8A4B-998184400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SP-220669: IETF Report</a:t>
            </a:r>
          </a:p>
          <a:p>
            <a:r>
              <a:rPr lang="fr-FR" dirty="0"/>
              <a:t>SP-220694: </a:t>
            </a:r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specification</a:t>
            </a:r>
            <a:r>
              <a:rPr lang="fr-FR" dirty="0"/>
              <a:t> management</a:t>
            </a:r>
          </a:p>
        </p:txBody>
      </p:sp>
    </p:spTree>
    <p:extLst>
      <p:ext uri="{BB962C8B-B14F-4D97-AF65-F5344CB8AC3E}">
        <p14:creationId xmlns:p14="http://schemas.microsoft.com/office/powerpoint/2010/main" val="2532525547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AABD2A-4263-4452-AFCF-99FF4D6F3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Most Important Information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AAE6DD82-8747-490A-8407-3C0A185F00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1270073831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</p:txBody>
      </p:sp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1CEC822-B56D-4D0D-87E2-3BFF7FFC0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Stage 2 freeze date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BB9DF68-E29D-4B0F-BD3F-8765A86EBA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Stage 2 requirements coming not only from SA2 but also from SA3, SA4 or SA5 very late, putting CT WGs under significant stress to meet the stage 3 freeze date.</a:t>
            </a:r>
          </a:p>
          <a:p>
            <a:r>
              <a:rPr lang="en-US" dirty="0"/>
              <a:t>SA to discuss possible solutions to this issue to ensure that stage 2 requirements which will have stage 3 impacts in CT WGs are made available in a timely manner for the future releases</a:t>
            </a:r>
          </a:p>
          <a:p>
            <a:endParaRPr lang="en-US" dirty="0"/>
          </a:p>
          <a:p>
            <a:r>
              <a:rPr lang="en-US" dirty="0"/>
              <a:t>See LS:</a:t>
            </a:r>
          </a:p>
          <a:p>
            <a:pPr lvl="1"/>
            <a:r>
              <a:rPr lang="en-US" dirty="0"/>
              <a:t>SP-220381: LS on allowing sufficient time for stage 3 work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43719227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Georg (SA) and Wanshi (RAN) for the excellent coordination during the plenary week and in-between.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Rel-17 Exception sheets</a:t>
            </a:r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1/3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864545"/>
              </p:ext>
            </p:extLst>
          </p:nvPr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6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2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4840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CP-221086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proximity based services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5G_ProSe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CP-221087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SMS_SBI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CP-221089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5GC architecture for satellite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5GSAT_ARCH-CT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CP-221092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the architectural enhancements for 5G multicast-broadcast service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5MBS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CP-221101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EDGEAPP WI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EDGEAPP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CP-221102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5MBS WI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5MBS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105407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2/3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537FAD13-2D8F-4426-A7C2-50B1EE5A6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65560"/>
              </p:ext>
            </p:extLst>
          </p:nvPr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CP-221103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EVEX WI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EVEX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CP-221110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CT6 on IoT_SAT_ARCH_EPS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IoT_SAT_ARCH_EPS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CP-221112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CT6 on 5MBS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5MBS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CP-221169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 Exception sheet for CT1 on eMONASTERY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eMONASTERY2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CP-221175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 Exception sheet for CT1 on 5MBS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5MBS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CP-221177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 Exception sheet for CT1 on EDGEAPP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EDGEAPP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1181187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3/3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9F153CAD-48FD-431C-9ADF-BD95FB70B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797283"/>
              </p:ext>
            </p:extLst>
          </p:nvPr>
        </p:nvGraphicFramePr>
        <p:xfrm>
          <a:off x="369925" y="1847224"/>
          <a:ext cx="10997237" cy="2090605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CP-221179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 Exception sheet for CT1 on eSEAL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eSEAL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CP-221181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 Exception sheet for CT1 on 5G_ProSe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5G_ProSe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CP-221187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proximity based services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5G_ProSe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862306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1/2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650815"/>
              </p:ext>
            </p:extLst>
          </p:nvPr>
        </p:nvGraphicFramePr>
        <p:xfrm>
          <a:off x="224631" y="1808222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CP-221326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5GMS AF Event Exposure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CP-221329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NRF API enhancements to avoid signalling and storing of redundant data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TR 29.831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CP-221330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Rel-18 Enhancements of 3GPP Northbound Interfaces and Application Layer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CP-221331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GBA_U Based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TR 29.822</a:t>
                      </a:r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CP-221332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Protocol enhancements for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CP-221350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new UICC application for NSSA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TR 29.826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615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2/2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/>
        </p:nvGraphicFramePr>
        <p:xfrm>
          <a:off x="224631" y="1808222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CP-221083</a:t>
                      </a:r>
                      <a:endParaRPr lang="en-GB" sz="1600" b="1" i="0" u="sng" strike="noStrike" kern="12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Service Based Interface Protocol Improvements Release 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CP-221266</a:t>
                      </a:r>
                      <a:endParaRPr lang="en-GB" sz="1600" b="1" i="0" u="sng" strike="noStrike" kern="12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enhancement of RAN Slicing for NR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CP-221268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Stage-3 5GS NAS protocol development 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CP-221271</a:t>
                      </a:r>
                      <a:endParaRPr lang="en-GB" sz="1600" b="1" i="0" u="sng" strike="noStrike" kern="12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for Supplementary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CP-221320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Stage-3 SAE Protocol Development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CP-221325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Conformance Test Aspects – Release 16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615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7092803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499830"/>
              </p:ext>
            </p:extLst>
          </p:nvPr>
        </p:nvGraphicFramePr>
        <p:xfrm>
          <a:off x="224631" y="1920897"/>
          <a:ext cx="11742738" cy="287240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CP-221084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the architectural enhancements for 5G multicast-broadcast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CP-221106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enabling Edge Applications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337499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CP-221265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Architecture Enhancement for NR Reduced Capability Devices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2934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CP-221273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Mission Critical Services over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11085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CP-221274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CP-221327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proximity based services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29.553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 1/1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619421"/>
              </p:ext>
            </p:extLst>
          </p:nvPr>
        </p:nvGraphicFramePr>
        <p:xfrm>
          <a:off x="224631" y="1920897"/>
          <a:ext cx="11133864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24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5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35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CP-221097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29.537, v1.0.0 on 5G System; Multicast/Broadcast Policy Control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CP-221098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29.580 v1.0.0 on 5G System; Multicast/Broadcast Service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Andrijana </a:t>
            </a:r>
            <a:r>
              <a:rPr lang="fr-FR" altLang="en-US" sz="1800" dirty="0" err="1"/>
              <a:t>Breklao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Andrijana.brekalo@etsi.org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117BC9C-1A87-4E76-9778-4E7B4920B8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3585"/>
            <a:ext cx="1115728" cy="167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1/2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826769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CP-221077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23.540 v1.0.0 on 5G System: Technical realization of Service Based Short Message Service; Stage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CP-221078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29.577 v1.0.0 on 5G System; IP Short Message Gateway and SMS Router For Short Message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CP-221079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29.578 v1.0.0 on 5G System; Mobile Number Portability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CP-221080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29.579 v1.0.0 on 5G System; Interworking MSC For Short Message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CP-221081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29.581 v1.0.0 on 5G System; Multicast/Broadcast Service Transport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CP-221082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29.559 v1.0.0 on 5G System; 5G ProSe Key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2/2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223906"/>
              </p:ext>
            </p:extLst>
          </p:nvPr>
        </p:nvGraphicFramePr>
        <p:xfrm>
          <a:off x="224630" y="1920897"/>
          <a:ext cx="11211869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CP-221099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29.565 v2.0.0 on 5G System; Time Sensitive Communication and</a:t>
                      </a:r>
                      <a:b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Time Synchronization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CP-221100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29.558 v2.0.0 on Enabling Edge Applications; Application Programming Interface (API) specification; Stage 3;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CP-221191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24.538 v.2.0.0. on Enabling MSGin5G Service;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CP-221192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24.558 v2.0.0  on Enabling Edge Applications;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328529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TR 29.831 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Study on NRF API enhancements to avoid </a:t>
            </a:r>
            <a:r>
              <a:rPr lang="en-US" sz="1800" dirty="0" err="1">
                <a:solidFill>
                  <a:srgbClr val="000000"/>
                </a:solidFill>
                <a:latin typeface="Calibri" panose="020F0502020204030204" pitchFamily="34" charset="0"/>
              </a:rPr>
              <a:t>signalling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 and storing of redundant data</a:t>
            </a:r>
            <a:endParaRPr lang="en-GB" altLang="ja-JP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TR 31.822 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Study on GBA_U Based APIs</a:t>
            </a: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TR 31.826 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Study on new UICC application for NSSA</a:t>
            </a: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29.553 5G System; 5G </a:t>
            </a:r>
            <a:r>
              <a:rPr lang="en-GB" sz="1800" dirty="0" err="1">
                <a:solidFill>
                  <a:srgbClr val="000000"/>
                </a:solidFill>
                <a:latin typeface="Calibri" panose="020F0502020204030204" pitchFamily="34" charset="0"/>
              </a:rPr>
              <a:t>ProSe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 Anchor Services; Stage 3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47F7193E-92D1-4A21-A70E-05FAE979D4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153414"/>
              </p:ext>
            </p:extLst>
          </p:nvPr>
        </p:nvGraphicFramePr>
        <p:xfrm>
          <a:off x="800100" y="2016000"/>
          <a:ext cx="10467975" cy="3985700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C1-223934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Removal of Editor's note on USIM data file for configuration of warning message reception when the UE accesses an SNPN using the PLMN subscription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23.041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0232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31.102 CR 0951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C1-223935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Removal of Editor's note on encoding of the indication of whether the MS shall ignore all warning messages in an SNPN in the USIM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23.122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0935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31.102 CR 0951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C1-224261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on naming of ECS provider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23.558 CR 0093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C1-223501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ECS address for PDN connection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3685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23.558 CR 0093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C1-224264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 Credentials for DN and NS AA &amp; NS alignment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0218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23.289 CR 0070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C1-224193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Onboarding SNPN and secondary authentication support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4166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33.501 CR 1388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C1-224300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slice AS group - General aspects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4199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3539, CR3317</a:t>
                      </a:r>
                      <a:b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 CR 3300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C1-224168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NSAG - Procedure Message and NSAG information IE coding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4292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3539, CR3317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C1-224294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NSAG information storage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3539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C1-224260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provisioning ECS configuration info per ECSP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4431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23.558 CR 0093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id="{0EA6068D-C877-471C-9191-40E8646ECF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73894"/>
              </p:ext>
            </p:extLst>
          </p:nvPr>
        </p:nvGraphicFramePr>
        <p:xfrm>
          <a:off x="263611" y="1853514"/>
          <a:ext cx="11117898" cy="2609057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67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C3-223789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AF specific UE ID retrieval procedures in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MonitoringEvent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CR#3427, </a:t>
                      </a: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CR#0091 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47530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C3-223790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AF specific UE ID retrieval procedures in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NpConfiguration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CR#3427, </a:t>
                      </a: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CR#0091 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C3-223791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AF specific UE ID retrieval procedures in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CpProvisioning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CR#3427, </a:t>
                      </a: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CR#0091 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C3-223743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Defining FQDN information for EAS deployment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0613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CR#0362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C3-223742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Defining FQDN information for EAS deployment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0080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CR#0362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827023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3FD5E7-676A-4AE9-82B1-E357246BA3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906182"/>
              </p:ext>
            </p:extLst>
          </p:nvPr>
        </p:nvGraphicFramePr>
        <p:xfrm>
          <a:off x="974630" y="2146375"/>
          <a:ext cx="9560134" cy="2418673"/>
        </p:xfrm>
        <a:graphic>
          <a:graphicData uri="http://schemas.openxmlformats.org/drawingml/2006/table">
            <a:tbl>
              <a:tblPr/>
              <a:tblGrid>
                <a:gridCol w="941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0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75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50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94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1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10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C4-222143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FilterAnyUE feature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29.519 CR 0326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10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C4-222366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Missing supported features in Nudr service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29.519 CR 0328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10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C4-223016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OAuth2 scopes for policy data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29.519 CR 0339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9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C4-223424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OAuth2 scopes for application data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29.519 CR 0337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32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C4-223074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OAuth2 scopes for exposure data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29.519 CR 0338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2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C4-223286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of description of feature ConditionalSubscriptionWithExcludeNotification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0192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29.519 CR 0330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32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C4-223115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Removal of Editor's note for MB-UPF failure without restart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23.527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0053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38.413 CR 0813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32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C4-223377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Broadcast MBS Session Release Require procedure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0734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23.247 CR 0102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38.413 CR 0813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9A6250-A890-4B9F-9CA1-00AD083540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357136"/>
              </p:ext>
            </p:extLst>
          </p:nvPr>
        </p:nvGraphicFramePr>
        <p:xfrm>
          <a:off x="974630" y="2146375"/>
          <a:ext cx="9560134" cy="4091151"/>
        </p:xfrm>
        <a:graphic>
          <a:graphicData uri="http://schemas.openxmlformats.org/drawingml/2006/table">
            <a:tbl>
              <a:tblPr/>
              <a:tblGrid>
                <a:gridCol w="941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0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75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50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94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1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2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C4-223426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Emergency service session continuity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29.272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0837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 CR 349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2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C4-223390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SOR-SNPN-SI Support Indication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0890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23.221 CR 915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2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C4-223345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Event Reporting in RRC inactive state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0747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23.273 CR 0228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32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C4-223368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Removal of NSACF from HPLMN in LBO Model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29.536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0012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3582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32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C4-223232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S-NSSAI in Create DNS context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29.556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23.548 CR 0054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705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C4-223304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UE MINT support indicator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0870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3628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 CR 3467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10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449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C4-223237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Network-initiated Deregistration if disaster condition is no longer being applicable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0882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3626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 CR 3421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10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91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C4-223036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SMF UP remote provisioning capability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0716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3609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 CR 3445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139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C4-223495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Nnssf_NSSelection service update to support NSAG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29.531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0131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3317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3539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 CR 3300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046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C4-223494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Nnssf_NSSAIAvailability service update to support NSAG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29.531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0132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3317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3539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 CR 3300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C4-223514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NSAG 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0355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3317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3539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 CR 3300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9189836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Dongwook.Kim@etsi.org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352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1466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12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6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10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352 registered</a:t>
            </a:r>
          </a:p>
          <a:p>
            <a:pPr lvl="2"/>
            <a:r>
              <a:rPr lang="en-US" altLang="fr-FR" dirty="0"/>
              <a:t>162 attended</a:t>
            </a:r>
          </a:p>
          <a:p>
            <a:pPr lvl="2"/>
            <a:r>
              <a:rPr lang="en-US" altLang="fr-FR" dirty="0"/>
              <a:t>102 attended online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5399ac36-8d91-4486-a02c-e0c1bb8d184f"/>
    <ds:schemaRef ds:uri="1e442c71-47c7-4d6b-9a66-8473dbdf2056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16357</TotalTime>
  <Words>2397</Words>
  <Application>Microsoft Office PowerPoint</Application>
  <PresentationFormat>Grand écran</PresentationFormat>
  <Paragraphs>674</Paragraphs>
  <Slides>49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49</vt:i4>
      </vt:variant>
    </vt:vector>
  </HeadingPairs>
  <TitlesOfParts>
    <vt:vector size="56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CT Status Report  to TSG SA#96 Budapest, Hungary</vt:lpstr>
      <vt:lpstr>CT Officials</vt:lpstr>
      <vt:lpstr>TSG CT Officials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Release 17 Status</vt:lpstr>
      <vt:lpstr>Rel-17 workplan for CT</vt:lpstr>
      <vt:lpstr>Release 18 Status</vt:lpstr>
      <vt:lpstr>For Information to SA</vt:lpstr>
      <vt:lpstr>Rel-17 Stage 2 dependency</vt:lpstr>
      <vt:lpstr>Rel-17 WI Exceptions</vt:lpstr>
      <vt:lpstr>More…</vt:lpstr>
      <vt:lpstr>Most Important Information</vt:lpstr>
      <vt:lpstr>Backward Incompatible Changes</vt:lpstr>
      <vt:lpstr>For Action to SA</vt:lpstr>
      <vt:lpstr>Stage 2 freeze date</vt:lpstr>
      <vt:lpstr>Acknowledgement</vt:lpstr>
      <vt:lpstr>Acknowledgement</vt:lpstr>
      <vt:lpstr>Annex</vt:lpstr>
      <vt:lpstr>Rel-17 Exception sheets</vt:lpstr>
      <vt:lpstr>Approved  Rel-17 Exceptions 1/3</vt:lpstr>
      <vt:lpstr>Approved  Rel-17 Exceptions 2/3</vt:lpstr>
      <vt:lpstr>Approved  Rel-17 Exceptions 3/3</vt:lpstr>
      <vt:lpstr>New approved  Study/Work Items</vt:lpstr>
      <vt:lpstr>New approved  Study/Work Items 1/2</vt:lpstr>
      <vt:lpstr>New approved  Study/Work Items 2/2</vt:lpstr>
      <vt:lpstr>Revised approved  Study/Work Items 1/1</vt:lpstr>
      <vt:lpstr>TR/TS sent to plenary</vt:lpstr>
      <vt:lpstr>New Rel-17 TR/TS for information 1/1</vt:lpstr>
      <vt:lpstr>New Rel-17 TR/TS for Approval 1/2</vt:lpstr>
      <vt:lpstr>New Rel-17 TR/TS for Approval 2/2</vt:lpstr>
      <vt:lpstr>New Specification numbers</vt:lpstr>
      <vt:lpstr>New allocated Specification numbers</vt:lpstr>
      <vt:lpstr>CRs for conditional approval </vt:lpstr>
      <vt:lpstr>CT1: CRs for conditional approval (I)</vt:lpstr>
      <vt:lpstr>CT1: CRs for conditional approval (II)</vt:lpstr>
      <vt:lpstr>CT4: CRs for conditional approval (I) </vt:lpstr>
      <vt:lpstr>CT4: CRs for conditional approval (II)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855</cp:revision>
  <dcterms:created xsi:type="dcterms:W3CDTF">2010-02-05T13:52:04Z</dcterms:created>
  <dcterms:modified xsi:type="dcterms:W3CDTF">2022-06-09T09:44:12Z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07222825-62ea-40f3-96b5-5375c07996e2_Enabled">
    <vt:lpwstr>true</vt:lpwstr>
  </property>
  <property fmtid="{D5CDD505-2E9C-101B-9397-08002B2CF9AE}" pid="4" name="MSIP_Label_07222825-62ea-40f3-96b5-5375c07996e2_SetDate">
    <vt:lpwstr>2022-06-08T21:35:21Z</vt:lpwstr>
  </property>
  <property fmtid="{D5CDD505-2E9C-101B-9397-08002B2CF9AE}" pid="5" name="MSIP_Label_07222825-62ea-40f3-96b5-5375c07996e2_Method">
    <vt:lpwstr>Privileged</vt:lpwstr>
  </property>
  <property fmtid="{D5CDD505-2E9C-101B-9397-08002B2CF9AE}" pid="6" name="MSIP_Label_07222825-62ea-40f3-96b5-5375c07996e2_Name">
    <vt:lpwstr>unrestricted_parent.2</vt:lpwstr>
  </property>
  <property fmtid="{D5CDD505-2E9C-101B-9397-08002B2CF9AE}" pid="7" name="MSIP_Label_07222825-62ea-40f3-96b5-5375c07996e2_SiteId">
    <vt:lpwstr>90c7a20a-f34b-40bf-bc48-b9253b6f5d20</vt:lpwstr>
  </property>
  <property fmtid="{D5CDD505-2E9C-101B-9397-08002B2CF9AE}" pid="8" name="MSIP_Label_07222825-62ea-40f3-96b5-5375c07996e2_ActionId">
    <vt:lpwstr>e53ab161-7602-41aa-b874-324303d19003</vt:lpwstr>
  </property>
  <property fmtid="{D5CDD505-2E9C-101B-9397-08002B2CF9AE}" pid="9" name="MSIP_Label_07222825-62ea-40f3-96b5-5375c07996e2_ContentBits">
    <vt:lpwstr>0</vt:lpwstr>
  </property>
</Properties>
</file>